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72" r:id="rId3"/>
    <p:sldId id="269" r:id="rId4"/>
    <p:sldId id="260" r:id="rId5"/>
    <p:sldId id="261" r:id="rId6"/>
    <p:sldId id="270" r:id="rId7"/>
    <p:sldId id="265" r:id="rId8"/>
    <p:sldId id="262" r:id="rId9"/>
    <p:sldId id="267" r:id="rId10"/>
    <p:sldId id="273" r:id="rId11"/>
    <p:sldId id="268" r:id="rId12"/>
    <p:sldId id="266" r:id="rId13"/>
    <p:sldId id="264" r:id="rId14"/>
    <p:sldId id="271" r:id="rId15"/>
    <p:sldId id="26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FC389-369D-4F5E-8048-DF7ACC9B7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F2696-F20B-4373-A52D-8420957C0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AFFC8-0601-4E09-B8A4-6133A7671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361C-BB7C-4E7A-912B-AC98C6C51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8E8DF-4584-4402-8E07-9795E99F6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A0717-E3A4-4BB3-B522-D61DECE8A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1679A-4CFD-4DDF-A787-F4D90A92E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64CF8-22EB-49FB-AD36-4A798496C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AF958-2BB1-4C00-A420-B02570CCE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FA3FE-1A0D-412D-8B19-F1E609F6F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54C69-BAC8-4CDE-ABFB-A60BFA6BB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A966B-0082-4657-AB00-08D00A760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04DE0-CB45-48DE-9995-2C7835E1B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7D05-8F8B-4E86-8BBA-4F61FA366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18855-ED5A-4D87-BC6D-2CDE108A6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B910EC0-8A70-4AC3-8E15-EB85BE5D7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696200" cy="2133600"/>
          </a:xfrm>
        </p:spPr>
        <p:txBody>
          <a:bodyPr/>
          <a:lstStyle/>
          <a:p>
            <a:pPr eaLnBrk="1" hangingPunct="1">
              <a:defRPr/>
            </a:pPr>
            <a:endParaRPr lang="ru-RU" i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8600"/>
            <a:ext cx="8534400" cy="6324600"/>
          </a:xfrm>
        </p:spPr>
        <p:txBody>
          <a:bodyPr/>
          <a:lstStyle/>
          <a:p>
            <a:pPr eaLnBrk="1" hangingPunct="1">
              <a:defRPr/>
            </a:pPr>
            <a:endParaRPr lang="uk-UA" sz="2800" b="1" i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uk-UA" sz="3600" b="1" i="1" dirty="0" err="1" smtClean="0">
                <a:solidFill>
                  <a:srgbClr val="FFFF00"/>
                </a:solidFill>
              </a:rPr>
              <a:t>Дацьківський</a:t>
            </a:r>
            <a:r>
              <a:rPr lang="uk-UA" sz="3600" b="1" i="1" dirty="0" smtClean="0">
                <a:solidFill>
                  <a:srgbClr val="FFFF00"/>
                </a:solidFill>
              </a:rPr>
              <a:t> навчально-виховний комплекс </a:t>
            </a:r>
          </a:p>
          <a:p>
            <a:pPr eaLnBrk="1" hangingPunct="1">
              <a:defRPr/>
            </a:pPr>
            <a:r>
              <a:rPr lang="uk-UA" sz="3600" b="1" i="1" dirty="0" smtClean="0">
                <a:solidFill>
                  <a:srgbClr val="FFFF00"/>
                </a:solidFill>
              </a:rPr>
              <a:t>« Дошкільний навчальний заклад-загальноосвітня школа І-ІІІ ступенів» </a:t>
            </a:r>
          </a:p>
          <a:p>
            <a:pPr eaLnBrk="1" hangingPunct="1">
              <a:defRPr/>
            </a:pPr>
            <a:r>
              <a:rPr lang="uk-UA" sz="3600" b="1" i="1" dirty="0" err="1" smtClean="0">
                <a:solidFill>
                  <a:srgbClr val="FFFF00"/>
                </a:solidFill>
              </a:rPr>
              <a:t>Стеблівської</a:t>
            </a:r>
            <a:r>
              <a:rPr lang="uk-UA" sz="3600" b="1" i="1" dirty="0" smtClean="0">
                <a:solidFill>
                  <a:srgbClr val="FFFF00"/>
                </a:solidFill>
              </a:rPr>
              <a:t> селищної ради Корсунь-Шевченківського району Черкаської області</a:t>
            </a:r>
            <a:endParaRPr lang="ru-RU" sz="3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057400"/>
            <a:ext cx="8763000" cy="4572000"/>
          </a:xfrm>
        </p:spPr>
        <p:txBody>
          <a:bodyPr/>
          <a:lstStyle/>
          <a:p>
            <a:pPr eaLnBrk="1" hangingPunct="1">
              <a:defRPr/>
            </a:pPr>
            <a:endParaRPr lang="ru-RU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15350" cy="1600200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i="1" dirty="0" err="1" smtClean="0">
                <a:solidFill>
                  <a:srgbClr val="FFFF00"/>
                </a:solidFill>
              </a:rPr>
              <a:t>Кокурс</a:t>
            </a:r>
            <a:r>
              <a:rPr lang="uk-UA" sz="2800" b="1" i="1" dirty="0" smtClean="0">
                <a:solidFill>
                  <a:srgbClr val="FFFF00"/>
                </a:solidFill>
              </a:rPr>
              <a:t> на кращу годівничку та </a:t>
            </a:r>
            <a:r>
              <a:rPr lang="uk-UA" sz="2800" b="1" i="1" dirty="0" err="1" smtClean="0">
                <a:solidFill>
                  <a:srgbClr val="FFFF00"/>
                </a:solidFill>
              </a:rPr>
              <a:t>смаколики</a:t>
            </a:r>
            <a:r>
              <a:rPr lang="uk-UA" sz="2800" b="1" i="1" dirty="0" smtClean="0">
                <a:solidFill>
                  <a:srgbClr val="FFFF00"/>
                </a:solidFill>
              </a:rPr>
              <a:t> для птахів у 2019 р. </a:t>
            </a:r>
            <a:r>
              <a:rPr lang="uk-UA" sz="2800" b="1" i="1" dirty="0" err="1" smtClean="0">
                <a:solidFill>
                  <a:srgbClr val="FFFF00"/>
                </a:solidFill>
              </a:rPr>
              <a:t>переможці-</a:t>
            </a:r>
            <a:r>
              <a:rPr lang="uk-UA" sz="2800" b="1" i="1" dirty="0" smtClean="0">
                <a:solidFill>
                  <a:srgbClr val="FFFF00"/>
                </a:solidFill>
              </a:rPr>
              <a:t> </a:t>
            </a:r>
            <a:br>
              <a:rPr lang="uk-UA" sz="2800" b="1" i="1" dirty="0" smtClean="0">
                <a:solidFill>
                  <a:srgbClr val="FFFF00"/>
                </a:solidFill>
              </a:rPr>
            </a:br>
            <a:r>
              <a:rPr lang="uk-UA" sz="2800" b="1" i="1" dirty="0" err="1" smtClean="0">
                <a:solidFill>
                  <a:srgbClr val="FFFF00"/>
                </a:solidFill>
              </a:rPr>
              <a:t>Дядченко</a:t>
            </a:r>
            <a:r>
              <a:rPr lang="uk-UA" sz="2800" b="1" i="1" dirty="0" smtClean="0">
                <a:solidFill>
                  <a:srgbClr val="FFFF00"/>
                </a:solidFill>
              </a:rPr>
              <a:t> Юлія та </a:t>
            </a:r>
            <a:r>
              <a:rPr lang="uk-UA" sz="2800" b="1" i="1" dirty="0" err="1" smtClean="0">
                <a:solidFill>
                  <a:srgbClr val="FFFF00"/>
                </a:solidFill>
              </a:rPr>
              <a:t>Дінов</a:t>
            </a:r>
            <a:r>
              <a:rPr lang="uk-UA" sz="2800" b="1" i="1" dirty="0" smtClean="0">
                <a:solidFill>
                  <a:srgbClr val="FFFF00"/>
                </a:solidFill>
              </a:rPr>
              <a:t> Артем</a:t>
            </a:r>
            <a:endParaRPr lang="ru-RU" sz="2800" b="1" i="1" dirty="0" smtClean="0">
              <a:solidFill>
                <a:srgbClr val="FFFF00"/>
              </a:solidFill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324600" y="3332018"/>
            <a:ext cx="2570018" cy="3370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30480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25908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5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92100"/>
            <a:ext cx="8775700" cy="1384300"/>
          </a:xfrm>
        </p:spPr>
        <p:txBody>
          <a:bodyPr/>
          <a:lstStyle/>
          <a:p>
            <a:pPr algn="ctr">
              <a:defRPr/>
            </a:pPr>
            <a:r>
              <a:rPr lang="uk-UA" sz="36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>
                <a:solidFill>
                  <a:srgbClr val="FF0000"/>
                </a:solidFill>
              </a:rPr>
              <a:t>С</a:t>
            </a:r>
            <a:r>
              <a:rPr lang="uk-UA" sz="2800" dirty="0" smtClean="0">
                <a:solidFill>
                  <a:srgbClr val="FF0000"/>
                </a:solidFill>
              </a:rPr>
              <a:t>вято  </a:t>
            </a:r>
            <a:r>
              <a:rPr lang="uk-UA" sz="2800" dirty="0" smtClean="0">
                <a:solidFill>
                  <a:srgbClr val="FF0000"/>
                </a:solidFill>
              </a:rPr>
              <a:t>зимуючих </a:t>
            </a:r>
            <a:r>
              <a:rPr lang="uk-UA" sz="2800" dirty="0" smtClean="0">
                <a:solidFill>
                  <a:srgbClr val="FF0000"/>
                </a:solidFill>
              </a:rPr>
              <a:t>птахів проводимо щорічно в цікавій інтерактивній формі, задля розширення знань учнів про природу</a:t>
            </a:r>
            <a:r>
              <a:rPr lang="uk-UA" sz="2800" dirty="0" smtClean="0">
                <a:solidFill>
                  <a:srgbClr val="FFFF00"/>
                </a:solidFill>
              </a:rPr>
              <a:t/>
            </a:r>
            <a:br>
              <a:rPr lang="uk-UA" sz="2800" dirty="0" smtClean="0">
                <a:solidFill>
                  <a:srgbClr val="FFFF00"/>
                </a:solidFill>
              </a:rPr>
            </a:b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3910552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3910552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042867" y="3595932"/>
            <a:ext cx="2514600" cy="3704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152535" y="4291777"/>
            <a:ext cx="38517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uk-UA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Є  багато пташок голосних. </a:t>
            </a:r>
            <a:br>
              <a:rPr lang="uk-UA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uk-UA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Любі – милі нам співи пташині.</a:t>
            </a:r>
            <a:br>
              <a:rPr lang="uk-UA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uk-UA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Та завжди наймилішими з них, </a:t>
            </a:r>
            <a:br>
              <a:rPr lang="uk-UA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uk-UA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Будуть ті, що у рідному краї</a:t>
            </a:r>
            <a:r>
              <a:rPr lang="uk-UA" sz="20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.</a:t>
            </a:r>
            <a:endParaRPr lang="ru-RU" sz="2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 i="1" dirty="0" smtClean="0">
                <a:solidFill>
                  <a:srgbClr val="FFFF00"/>
                </a:solidFill>
              </a:rPr>
              <a:t>В рамках екологічного місячника учні </a:t>
            </a:r>
            <a:r>
              <a:rPr lang="uk-UA" sz="2000" b="1" i="1" dirty="0" smtClean="0">
                <a:solidFill>
                  <a:srgbClr val="FFFF00"/>
                </a:solidFill>
              </a:rPr>
              <a:t/>
            </a:r>
            <a:br>
              <a:rPr lang="uk-UA" sz="2000" b="1" i="1" dirty="0" smtClean="0">
                <a:solidFill>
                  <a:srgbClr val="FFFF00"/>
                </a:solidFill>
              </a:rPr>
            </a:br>
            <a:r>
              <a:rPr lang="uk-UA" sz="2000" b="1" i="1" dirty="0" smtClean="0">
                <a:solidFill>
                  <a:srgbClr val="FFFF00"/>
                </a:solidFill>
              </a:rPr>
              <a:t>6 </a:t>
            </a:r>
            <a:r>
              <a:rPr lang="uk-UA" sz="2000" b="1" i="1" dirty="0" smtClean="0">
                <a:solidFill>
                  <a:srgbClr val="FFFF00"/>
                </a:solidFill>
              </a:rPr>
              <a:t>класу  вирішили розповісти про захист тварин через </a:t>
            </a:r>
            <a:r>
              <a:rPr lang="uk-UA" sz="2000" b="1" i="1" dirty="0" smtClean="0">
                <a:solidFill>
                  <a:srgbClr val="FFFF00"/>
                </a:solidFill>
              </a:rPr>
              <a:t>казку</a:t>
            </a:r>
            <a:br>
              <a:rPr lang="uk-UA" sz="2000" b="1" i="1" dirty="0" smtClean="0">
                <a:solidFill>
                  <a:srgbClr val="FFFF00"/>
                </a:solidFill>
              </a:rPr>
            </a:br>
            <a:r>
              <a:rPr lang="uk-UA" sz="2000" b="1" i="1" dirty="0" smtClean="0">
                <a:solidFill>
                  <a:srgbClr val="FFFF00"/>
                </a:solidFill>
              </a:rPr>
              <a:t> </a:t>
            </a:r>
            <a:r>
              <a:rPr lang="uk-UA" sz="2000" b="1" i="1" dirty="0" smtClean="0">
                <a:solidFill>
                  <a:srgbClr val="FFFF00"/>
                </a:solidFill>
              </a:rPr>
              <a:t>« </a:t>
            </a:r>
            <a:r>
              <a:rPr lang="uk-UA" sz="2000" b="1" i="1" dirty="0" smtClean="0">
                <a:solidFill>
                  <a:srgbClr val="FFFF00"/>
                </a:solidFill>
              </a:rPr>
              <a:t>Рукавичка» </a:t>
            </a:r>
            <a:r>
              <a:rPr lang="uk-UA" sz="2000" b="1" i="1" dirty="0" smtClean="0">
                <a:solidFill>
                  <a:srgbClr val="FFFF00"/>
                </a:solidFill>
              </a:rPr>
              <a:t>на новий </a:t>
            </a:r>
            <a:r>
              <a:rPr lang="uk-UA" sz="2000" b="1" i="1" dirty="0" smtClean="0">
                <a:solidFill>
                  <a:srgbClr val="FFFF00"/>
                </a:solidFill>
              </a:rPr>
              <a:t>лад для дошкільнят та учнів 1-2 класів</a:t>
            </a:r>
            <a:endParaRPr lang="ru-RU" sz="2000" b="1" i="1" dirty="0" smtClean="0">
              <a:solidFill>
                <a:srgbClr val="FFFF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6200" y="1981200"/>
            <a:ext cx="3200400" cy="3505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200400" y="2819400"/>
            <a:ext cx="2895600" cy="3164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151418" y="3733800"/>
            <a:ext cx="2895600" cy="2975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789988" cy="1600200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i="1" dirty="0" smtClean="0">
                <a:solidFill>
                  <a:srgbClr val="FFFF00"/>
                </a:solidFill>
              </a:rPr>
              <a:t>В закладі є традиція-залишити по собі </a:t>
            </a:r>
            <a:r>
              <a:rPr lang="uk-UA" sz="3200" b="1" i="1" dirty="0" err="1" smtClean="0">
                <a:solidFill>
                  <a:srgbClr val="FFFF00"/>
                </a:solidFill>
              </a:rPr>
              <a:t>пам</a:t>
            </a:r>
            <a:r>
              <a:rPr lang="en-US" sz="3200" b="1" i="1" dirty="0" smtClean="0">
                <a:solidFill>
                  <a:srgbClr val="FFFF00"/>
                </a:solidFill>
              </a:rPr>
              <a:t>’</a:t>
            </a:r>
            <a:r>
              <a:rPr lang="uk-UA" sz="3200" b="1" i="1" dirty="0" smtClean="0">
                <a:solidFill>
                  <a:srgbClr val="FFFF00"/>
                </a:solidFill>
              </a:rPr>
              <a:t>ять, тому щороку ми висаджуємо деревця, за якими доглядають учні</a:t>
            </a:r>
            <a:endParaRPr lang="ru-RU" sz="3200" b="1" i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2824054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133600"/>
            <a:ext cx="281939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886200"/>
            <a:ext cx="3810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Акція  “Первоцвіти</a:t>
            </a:r>
            <a:r>
              <a:rPr lang="uk-UA" sz="2800" b="1" dirty="0" smtClean="0">
                <a:solidFill>
                  <a:srgbClr val="FFFF00"/>
                </a:solidFill>
              </a:rPr>
              <a:t>” вчить  </a:t>
            </a:r>
            <a:r>
              <a:rPr lang="uk-UA" sz="2800" b="1" dirty="0">
                <a:solidFill>
                  <a:srgbClr val="FFFF00"/>
                </a:solidFill>
              </a:rPr>
              <a:t>учнів  </a:t>
            </a:r>
            <a:r>
              <a:rPr lang="uk-UA" sz="2800" b="1" dirty="0" smtClean="0">
                <a:solidFill>
                  <a:srgbClr val="FFFF00"/>
                </a:solidFill>
              </a:rPr>
              <a:t>природою милуватися</a:t>
            </a:r>
            <a:r>
              <a:rPr lang="uk-UA" sz="2800" b="1" dirty="0">
                <a:solidFill>
                  <a:srgbClr val="FFFF00"/>
                </a:solidFill>
              </a:rPr>
              <a:t>, </a:t>
            </a:r>
            <a:r>
              <a:rPr lang="uk-UA" sz="2800" b="1" dirty="0" smtClean="0">
                <a:solidFill>
                  <a:srgbClr val="FFFF00"/>
                </a:solidFill>
              </a:rPr>
              <a:t>а не нищити її</a:t>
            </a:r>
            <a:r>
              <a:rPr lang="uk-UA" dirty="0" smtClean="0">
                <a:solidFill>
                  <a:srgbClr val="FFFF00"/>
                </a:solidFill>
              </a:rPr>
              <a:t/>
            </a:r>
            <a:br>
              <a:rPr lang="uk-UA" dirty="0" smtClean="0">
                <a:solidFill>
                  <a:srgbClr val="FFFF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3809999" cy="2821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175164"/>
            <a:ext cx="3779362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23213" t="7553" r="23253" b="29070"/>
          <a:stretch>
            <a:fillRect/>
          </a:stretch>
        </p:blipFill>
        <p:spPr bwMode="auto">
          <a:xfrm>
            <a:off x="4114800" y="4120336"/>
            <a:ext cx="33528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52400" y="4110802"/>
            <a:ext cx="36290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uk-UA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Є багато квіток запашних.</a:t>
            </a:r>
            <a:br>
              <a:rPr lang="uk-UA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uk-UA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Кожна квітка красу свою має.</a:t>
            </a:r>
            <a:br>
              <a:rPr lang="uk-UA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uk-UA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Та гарніші завжди поміж них</a:t>
            </a:r>
            <a:br>
              <a:rPr lang="uk-UA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uk-UA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ті, що квітнуть у рідному краї.</a:t>
            </a:r>
            <a:endParaRPr lang="ru-RU" sz="20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057400"/>
            <a:ext cx="8763000" cy="4572000"/>
          </a:xfrm>
        </p:spPr>
        <p:txBody>
          <a:bodyPr/>
          <a:lstStyle/>
          <a:p>
            <a:pPr eaLnBrk="1" hangingPunct="1">
              <a:defRPr/>
            </a:pPr>
            <a:endParaRPr lang="ru-RU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86800" cy="1600200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i="1" dirty="0" smtClean="0">
                <a:solidFill>
                  <a:srgbClr val="FFFF00"/>
                </a:solidFill>
              </a:rPr>
              <a:t>Третій рік команда старшокласників </a:t>
            </a:r>
            <a:br>
              <a:rPr lang="uk-UA" sz="2800" b="1" i="1" dirty="0" smtClean="0">
                <a:solidFill>
                  <a:srgbClr val="FFFF00"/>
                </a:solidFill>
              </a:rPr>
            </a:br>
            <a:r>
              <a:rPr lang="uk-UA" sz="2800" b="1" i="1" dirty="0" smtClean="0">
                <a:solidFill>
                  <a:srgbClr val="FFFF00"/>
                </a:solidFill>
              </a:rPr>
              <a:t>« Фантастична п</a:t>
            </a:r>
            <a:r>
              <a:rPr lang="en-US" sz="2800" b="1" i="1" dirty="0" smtClean="0">
                <a:solidFill>
                  <a:srgbClr val="FFFF00"/>
                </a:solidFill>
              </a:rPr>
              <a:t>’</a:t>
            </a:r>
            <a:r>
              <a:rPr lang="uk-UA" sz="2800" b="1" i="1" dirty="0" err="1" smtClean="0">
                <a:solidFill>
                  <a:srgbClr val="FFFF00"/>
                </a:solidFill>
              </a:rPr>
              <a:t>ятірка</a:t>
            </a:r>
            <a:r>
              <a:rPr lang="uk-UA" sz="2800" b="1" i="1" dirty="0" smtClean="0">
                <a:solidFill>
                  <a:srgbClr val="FFFF00"/>
                </a:solidFill>
              </a:rPr>
              <a:t>» приймає  участь в  екологічних проектах від МХП « Урожай»</a:t>
            </a:r>
            <a:endParaRPr lang="ru-RU" sz="2800" b="1" i="1" dirty="0" smtClean="0">
              <a:solidFill>
                <a:srgbClr val="FFFF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096000" y="3606800"/>
            <a:ext cx="2971800" cy="314960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0" y="2057400"/>
            <a:ext cx="2930236" cy="3124200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667000" y="2057400"/>
            <a:ext cx="3810000" cy="4419600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 err="1">
                <a:solidFill>
                  <a:srgbClr val="FFFF00"/>
                </a:solidFill>
                <a:effectLst/>
              </a:rPr>
              <a:t>Назва</a:t>
            </a:r>
            <a:r>
              <a:rPr lang="ru-RU" sz="1800" b="1" i="1" dirty="0">
                <a:solidFill>
                  <a:srgbClr val="FFFF00"/>
                </a:solidFill>
                <a:effectLst/>
              </a:rPr>
              <a:t> органу </a:t>
            </a:r>
            <a:r>
              <a:rPr lang="ru-RU" sz="1800" b="1" i="1" dirty="0" err="1">
                <a:solidFill>
                  <a:srgbClr val="FFFF00"/>
                </a:solidFill>
                <a:effectLst/>
              </a:rPr>
              <a:t>учнівського</a:t>
            </a:r>
            <a:r>
              <a:rPr lang="ru-RU" sz="1800" b="1" i="1" dirty="0">
                <a:solidFill>
                  <a:srgbClr val="FFFF00"/>
                </a:solidFill>
                <a:effectLst/>
              </a:rPr>
              <a:t>  </a:t>
            </a:r>
            <a:r>
              <a:rPr lang="ru-RU" sz="1800" b="1" dirty="0" err="1" smtClean="0">
                <a:solidFill>
                  <a:srgbClr val="FFFF00"/>
                </a:solidFill>
                <a:effectLst/>
              </a:rPr>
              <a:t>самоврядування</a:t>
            </a:r>
            <a:r>
              <a:rPr lang="ru-RU" sz="18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effectLst/>
              </a:rPr>
              <a:t>навчального</a:t>
            </a:r>
            <a:r>
              <a:rPr lang="ru-RU" sz="18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effectLst/>
              </a:rPr>
              <a:t>закладу-</a:t>
            </a:r>
            <a:r>
              <a:rPr lang="uk-UA" sz="2400" b="1" dirty="0" smtClean="0">
                <a:solidFill>
                  <a:srgbClr val="002060"/>
                </a:solidFill>
              </a:rPr>
              <a:t>Міністерство  </a:t>
            </a:r>
            <a:r>
              <a:rPr lang="uk-UA" sz="2400" b="1" dirty="0" smtClean="0">
                <a:solidFill>
                  <a:srgbClr val="002060"/>
                </a:solidFill>
              </a:rPr>
              <a:t>освіти Дацьківського НВК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18160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err="1" smtClean="0">
                <a:solidFill>
                  <a:srgbClr val="FFFF00"/>
                </a:solidFill>
                <a:effectLst/>
              </a:rPr>
              <a:t>Назва</a:t>
            </a:r>
            <a:r>
              <a:rPr lang="ru-RU" sz="18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  <a:effectLst/>
              </a:rPr>
              <a:t>підпроекту</a:t>
            </a:r>
            <a:r>
              <a:rPr lang="ru-RU" sz="1800" b="1" dirty="0" smtClean="0">
                <a:solidFill>
                  <a:srgbClr val="FFFF00"/>
                </a:solidFill>
                <a:effectLst/>
              </a:rPr>
              <a:t>- </a:t>
            </a:r>
            <a:r>
              <a:rPr lang="uk-UA" sz="2400" b="1" dirty="0" smtClean="0">
                <a:solidFill>
                  <a:srgbClr val="002060"/>
                </a:solidFill>
              </a:rPr>
              <a:t>Збережемо </a:t>
            </a:r>
            <a:r>
              <a:rPr lang="uk-UA" sz="2400" b="1" dirty="0">
                <a:solidFill>
                  <a:srgbClr val="002060"/>
                </a:solidFill>
              </a:rPr>
              <a:t>природу заради майбутнього</a:t>
            </a:r>
          </a:p>
          <a:p>
            <a:pPr marL="0" indent="0">
              <a:buNone/>
            </a:pPr>
            <a:r>
              <a:rPr lang="ru-RU" sz="1800" b="1" dirty="0" err="1" smtClean="0">
                <a:solidFill>
                  <a:srgbClr val="FFFF00"/>
                </a:solidFill>
                <a:effectLst/>
              </a:rPr>
              <a:t>Назва</a:t>
            </a:r>
            <a:r>
              <a:rPr lang="ru-RU" sz="18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  <a:effectLst/>
              </a:rPr>
              <a:t>роботи</a:t>
            </a:r>
            <a:r>
              <a:rPr lang="ru-RU" sz="1800" b="1" dirty="0" smtClean="0">
                <a:solidFill>
                  <a:srgbClr val="FFFF00"/>
                </a:solidFill>
                <a:effectLst/>
              </a:rPr>
              <a:t> - </a:t>
            </a:r>
            <a:r>
              <a:rPr lang="uk-UA" sz="2400" b="1" dirty="0" smtClean="0">
                <a:solidFill>
                  <a:srgbClr val="002060"/>
                </a:solidFill>
              </a:rPr>
              <a:t>Природоохоронні акції</a:t>
            </a:r>
          </a:p>
          <a:p>
            <a:pPr marL="0" indent="0">
              <a:buNone/>
            </a:pPr>
            <a:endParaRPr lang="uk-UA" sz="18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err="1" smtClean="0">
                <a:solidFill>
                  <a:srgbClr val="FFFF00"/>
                </a:solidFill>
                <a:effectLst/>
              </a:rPr>
              <a:t>Прізвище</a:t>
            </a:r>
            <a:r>
              <a:rPr lang="ru-RU" sz="1800" b="1" dirty="0">
                <a:solidFill>
                  <a:srgbClr val="FFFF00"/>
                </a:solidFill>
                <a:effectLst/>
              </a:rPr>
              <a:t>, </a:t>
            </a:r>
            <a:r>
              <a:rPr lang="ru-RU" sz="1800" b="1" dirty="0" err="1">
                <a:solidFill>
                  <a:srgbClr val="FFFF00"/>
                </a:solidFill>
                <a:effectLst/>
              </a:rPr>
              <a:t>ім’я</a:t>
            </a:r>
            <a:r>
              <a:rPr lang="ru-RU" sz="1800" b="1" dirty="0">
                <a:solidFill>
                  <a:srgbClr val="FFFF00"/>
                </a:solidFill>
                <a:effectLst/>
              </a:rPr>
              <a:t>, по </a:t>
            </a:r>
            <a:r>
              <a:rPr lang="ru-RU" sz="1800" b="1" dirty="0" err="1">
                <a:solidFill>
                  <a:srgbClr val="FFFF00"/>
                </a:solidFill>
                <a:effectLst/>
              </a:rPr>
              <a:t>батькові</a:t>
            </a:r>
            <a:r>
              <a:rPr lang="ru-RU" sz="1800" b="1" dirty="0">
                <a:solidFill>
                  <a:srgbClr val="FFFF00"/>
                </a:solidFill>
                <a:effectLst/>
              </a:rPr>
              <a:t> автора/</a:t>
            </a:r>
            <a:r>
              <a:rPr lang="ru-RU" sz="1800" b="1" dirty="0" err="1">
                <a:solidFill>
                  <a:srgbClr val="FFFF00"/>
                </a:solidFill>
                <a:effectLst/>
              </a:rPr>
              <a:t>авторів</a:t>
            </a:r>
            <a:r>
              <a:rPr lang="ru-RU" sz="1800" b="1" dirty="0">
                <a:solidFill>
                  <a:srgbClr val="FFFF00"/>
                </a:solidFill>
                <a:effectLst/>
              </a:rPr>
              <a:t> (</a:t>
            </a:r>
            <a:r>
              <a:rPr lang="ru-RU" sz="1800" b="1" u="sng" dirty="0" err="1">
                <a:solidFill>
                  <a:srgbClr val="FFFF00"/>
                </a:solidFill>
                <a:effectLst/>
              </a:rPr>
              <a:t>обов’язково</a:t>
            </a:r>
            <a:r>
              <a:rPr lang="ru-RU" sz="1800" b="1" u="sng" dirty="0">
                <a:solidFill>
                  <a:srgbClr val="FFFF00"/>
                </a:solidFill>
                <a:effectLst/>
              </a:rPr>
              <a:t> - </a:t>
            </a:r>
            <a:r>
              <a:rPr lang="ru-RU" sz="1800" b="1" u="sng" dirty="0" err="1">
                <a:solidFill>
                  <a:srgbClr val="FFFF00"/>
                </a:solidFill>
                <a:effectLst/>
              </a:rPr>
              <a:t>учнів</a:t>
            </a:r>
            <a:r>
              <a:rPr lang="ru-RU" sz="1800" b="1" dirty="0" smtClean="0">
                <a:solidFill>
                  <a:srgbClr val="FFFF00"/>
                </a:solidFill>
                <a:effectLst/>
              </a:rPr>
              <a:t>), </a:t>
            </a:r>
            <a:r>
              <a:rPr lang="ru-RU" sz="1800" b="1" dirty="0" err="1" smtClean="0">
                <a:solidFill>
                  <a:srgbClr val="FFFF00"/>
                </a:solidFill>
                <a:effectLst/>
              </a:rPr>
              <a:t>вік</a:t>
            </a:r>
            <a:r>
              <a:rPr lang="ru-RU" sz="1800" b="1" dirty="0" smtClean="0">
                <a:solidFill>
                  <a:srgbClr val="FFFF00"/>
                </a:solidFill>
                <a:effectLst/>
              </a:rPr>
              <a:t>/</a:t>
            </a:r>
            <a:r>
              <a:rPr lang="ru-RU" sz="1800" b="1" dirty="0" err="1" smtClean="0">
                <a:solidFill>
                  <a:srgbClr val="FFFF00"/>
                </a:solidFill>
                <a:effectLst/>
              </a:rPr>
              <a:t>клас</a:t>
            </a:r>
            <a:r>
              <a:rPr lang="ru-RU" sz="1800" b="1" dirty="0" smtClean="0">
                <a:solidFill>
                  <a:srgbClr val="FFFF00"/>
                </a:solidFill>
                <a:effectLst/>
              </a:rPr>
              <a:t> - </a:t>
            </a:r>
            <a:r>
              <a:rPr lang="uk-UA" sz="2400" b="1" dirty="0" smtClean="0">
                <a:solidFill>
                  <a:srgbClr val="002060"/>
                </a:solidFill>
              </a:rPr>
              <a:t>Кравченко </a:t>
            </a:r>
            <a:r>
              <a:rPr lang="uk-UA" sz="2400" b="1" dirty="0">
                <a:solidFill>
                  <a:srgbClr val="002060"/>
                </a:solidFill>
              </a:rPr>
              <a:t>Аліна Володимирівна, 15 років, 10 </a:t>
            </a:r>
            <a:r>
              <a:rPr lang="uk-UA" sz="2400" b="1" dirty="0" smtClean="0">
                <a:solidFill>
                  <a:srgbClr val="002060"/>
                </a:solidFill>
              </a:rPr>
              <a:t>клас ; Шевченко </a:t>
            </a:r>
            <a:r>
              <a:rPr lang="uk-UA" sz="2400" b="1" dirty="0">
                <a:solidFill>
                  <a:srgbClr val="002060"/>
                </a:solidFill>
              </a:rPr>
              <a:t>Карина Леонідівна, 14 років, 9 клас</a:t>
            </a:r>
          </a:p>
          <a:p>
            <a:pPr>
              <a:buNone/>
            </a:pPr>
            <a:r>
              <a:rPr lang="ru-RU" sz="1800" b="1" dirty="0" err="1" smtClean="0">
                <a:solidFill>
                  <a:srgbClr val="FFFF00"/>
                </a:solidFill>
                <a:effectLst/>
              </a:rPr>
              <a:t>Керівник</a:t>
            </a:r>
            <a:r>
              <a:rPr lang="ru-RU" sz="18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1800" b="1" dirty="0">
                <a:solidFill>
                  <a:srgbClr val="FFFF00"/>
                </a:solidFill>
                <a:effectLst/>
              </a:rPr>
              <a:t>– </a:t>
            </a:r>
            <a:r>
              <a:rPr lang="ru-RU" sz="1800" b="1" dirty="0" err="1">
                <a:solidFill>
                  <a:srgbClr val="FFFF00"/>
                </a:solidFill>
                <a:effectLst/>
              </a:rPr>
              <a:t>прізвище</a:t>
            </a:r>
            <a:r>
              <a:rPr lang="ru-RU" sz="1800" b="1" dirty="0">
                <a:solidFill>
                  <a:srgbClr val="FFFF00"/>
                </a:solidFill>
                <a:effectLst/>
              </a:rPr>
              <a:t>, </a:t>
            </a:r>
            <a:r>
              <a:rPr lang="ru-RU" sz="1800" b="1" dirty="0" err="1">
                <a:solidFill>
                  <a:srgbClr val="FFFF00"/>
                </a:solidFill>
                <a:effectLst/>
              </a:rPr>
              <a:t>ім’я</a:t>
            </a:r>
            <a:r>
              <a:rPr lang="ru-RU" sz="1800" b="1" dirty="0">
                <a:solidFill>
                  <a:srgbClr val="FFFF00"/>
                </a:solidFill>
                <a:effectLst/>
              </a:rPr>
              <a:t>, по </a:t>
            </a:r>
            <a:r>
              <a:rPr lang="ru-RU" sz="1800" b="1" dirty="0" err="1">
                <a:solidFill>
                  <a:srgbClr val="FFFF00"/>
                </a:solidFill>
                <a:effectLst/>
              </a:rPr>
              <a:t>батькові</a:t>
            </a:r>
            <a:r>
              <a:rPr lang="ru-RU" sz="1800" b="1" dirty="0">
                <a:solidFill>
                  <a:srgbClr val="FFFF00"/>
                </a:solidFill>
                <a:effectLst/>
              </a:rPr>
              <a:t>, посада  (</a:t>
            </a:r>
            <a:r>
              <a:rPr lang="ru-RU" sz="1800" b="1" dirty="0" err="1">
                <a:solidFill>
                  <a:srgbClr val="FFFF00"/>
                </a:solidFill>
                <a:effectLst/>
              </a:rPr>
              <a:t>можуть</a:t>
            </a:r>
            <a:r>
              <a:rPr lang="ru-RU" sz="1800" b="1" dirty="0">
                <a:solidFill>
                  <a:srgbClr val="FFFF00"/>
                </a:solidFill>
                <a:effectLst/>
              </a:rPr>
              <a:t> бути педагоги, батьки </a:t>
            </a:r>
            <a:r>
              <a:rPr lang="ru-RU" sz="1800" b="1" dirty="0" err="1">
                <a:solidFill>
                  <a:srgbClr val="FFFF00"/>
                </a:solidFill>
                <a:effectLst/>
              </a:rPr>
              <a:t>чи</a:t>
            </a:r>
            <a:r>
              <a:rPr lang="ru-RU" sz="18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effectLst/>
              </a:rPr>
              <a:t>ін.дорослі</a:t>
            </a:r>
            <a:r>
              <a:rPr lang="ru-RU" sz="1800" b="1" dirty="0" smtClean="0">
                <a:solidFill>
                  <a:srgbClr val="FFFF00"/>
                </a:solidFill>
                <a:effectLst/>
              </a:rPr>
              <a:t>)</a:t>
            </a:r>
            <a:r>
              <a:rPr lang="uk-UA" sz="1800" b="1" dirty="0" smtClean="0">
                <a:solidFill>
                  <a:srgbClr val="002060"/>
                </a:solidFill>
              </a:rPr>
              <a:t>-  </a:t>
            </a:r>
            <a:r>
              <a:rPr lang="uk-UA" sz="2400" b="1" dirty="0">
                <a:solidFill>
                  <a:srgbClr val="002060"/>
                </a:solidFill>
              </a:rPr>
              <a:t>Павленко Тетяна Вікторівна </a:t>
            </a:r>
            <a:r>
              <a:rPr lang="uk-UA" sz="2400" b="1" dirty="0" smtClean="0">
                <a:solidFill>
                  <a:srgbClr val="002060"/>
                </a:solidFill>
              </a:rPr>
              <a:t>, вчитель біології, </a:t>
            </a:r>
            <a:r>
              <a:rPr lang="uk-UA" sz="2400" b="1" dirty="0" err="1" smtClean="0">
                <a:solidFill>
                  <a:srgbClr val="002060"/>
                </a:solidFill>
              </a:rPr>
              <a:t>Рябошапка</a:t>
            </a:r>
            <a:r>
              <a:rPr lang="uk-UA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>
                <a:solidFill>
                  <a:srgbClr val="002060"/>
                </a:solidFill>
              </a:rPr>
              <a:t>Віта Миколаївна </a:t>
            </a:r>
            <a:r>
              <a:rPr lang="uk-UA" sz="2400" b="1" dirty="0" smtClean="0">
                <a:solidFill>
                  <a:srgbClr val="002060"/>
                </a:solidFill>
              </a:rPr>
              <a:t>, бібліотекар</a:t>
            </a:r>
            <a:endParaRPr lang="uk-UA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 err="1" smtClean="0">
                <a:solidFill>
                  <a:srgbClr val="FFFF00"/>
                </a:solidFill>
                <a:effectLst/>
              </a:rPr>
              <a:t>Рік</a:t>
            </a:r>
            <a:r>
              <a:rPr lang="ru-RU" sz="18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effectLst/>
              </a:rPr>
              <a:t>подачі</a:t>
            </a:r>
            <a:r>
              <a:rPr lang="ru-RU" sz="1800" b="1" dirty="0">
                <a:solidFill>
                  <a:srgbClr val="FFFF00"/>
                </a:solidFill>
                <a:effectLst/>
              </a:rPr>
              <a:t> </a:t>
            </a:r>
            <a:r>
              <a:rPr lang="ru-RU" sz="1800" b="1" dirty="0" err="1">
                <a:solidFill>
                  <a:srgbClr val="FFFF00"/>
                </a:solidFill>
                <a:effectLst/>
              </a:rPr>
              <a:t>матеріалів</a:t>
            </a:r>
            <a:r>
              <a:rPr lang="ru-RU" sz="1800" b="1" dirty="0">
                <a:solidFill>
                  <a:srgbClr val="FFFF00"/>
                </a:solidFill>
                <a:effectLst/>
              </a:rPr>
              <a:t> - </a:t>
            </a:r>
            <a:r>
              <a:rPr lang="ru-RU" sz="1800" b="1" dirty="0">
                <a:solidFill>
                  <a:srgbClr val="002060"/>
                </a:solidFill>
                <a:effectLst/>
              </a:rPr>
              <a:t>2019</a:t>
            </a:r>
            <a:endParaRPr lang="ru-RU" sz="1800" b="1" dirty="0">
              <a:solidFill>
                <a:srgbClr val="002060"/>
              </a:solidFill>
              <a:effectLst/>
            </a:endParaRPr>
          </a:p>
          <a:p>
            <a:pPr algn="ctr">
              <a:buNone/>
            </a:pPr>
            <a:endParaRPr lang="uk-UA"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sz="1400" dirty="0" smtClean="0">
                <a:solidFill>
                  <a:schemeClr val="accent6"/>
                </a:solidFill>
              </a:rPr>
              <a:t> </a:t>
            </a:r>
            <a:endParaRPr lang="uk-UA" sz="1400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6108700"/>
          </a:xfrm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FFFF00"/>
                </a:solidFill>
              </a:rPr>
              <a:t>Все на землі, все треба берегти </a:t>
            </a:r>
            <a:r>
              <a:rPr lang="uk-UA" b="1" dirty="0" smtClean="0">
                <a:solidFill>
                  <a:srgbClr val="FFFF00"/>
                </a:solidFill>
              </a:rPr>
              <a:t>–і </a:t>
            </a:r>
            <a:r>
              <a:rPr lang="uk-UA" b="1" dirty="0" smtClean="0">
                <a:solidFill>
                  <a:srgbClr val="FFFF00"/>
                </a:solidFill>
              </a:rPr>
              <a:t>птаха, і звіра, і оту травину.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Не чванься тим, що цар природи ти, </a:t>
            </a:r>
            <a:r>
              <a:rPr lang="uk-UA" b="1" dirty="0" smtClean="0">
                <a:solidFill>
                  <a:srgbClr val="FFFF00"/>
                </a:solidFill>
              </a:rPr>
              <a:t>бо</a:t>
            </a:r>
            <a:r>
              <a:rPr lang="uk-UA" b="1" dirty="0" smtClean="0">
                <a:solidFill>
                  <a:srgbClr val="FFFF00"/>
                </a:solidFill>
              </a:rPr>
              <a:t>, врешті, ти – лише його частина.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057400"/>
            <a:ext cx="8763000" cy="4572000"/>
          </a:xfrm>
        </p:spPr>
        <p:txBody>
          <a:bodyPr/>
          <a:lstStyle/>
          <a:p>
            <a:pPr eaLnBrk="1" hangingPunct="1">
              <a:defRPr/>
            </a:pPr>
            <a:endParaRPr lang="ru-RU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10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i="1" dirty="0">
                <a:solidFill>
                  <a:srgbClr val="FFFF00"/>
                </a:solidFill>
              </a:rPr>
              <a:t>Е</a:t>
            </a:r>
            <a:r>
              <a:rPr lang="uk-UA" sz="2800" b="1" i="1" dirty="0" smtClean="0">
                <a:solidFill>
                  <a:srgbClr val="FFFF00"/>
                </a:solidFill>
              </a:rPr>
              <a:t>кологічна </a:t>
            </a:r>
            <a:r>
              <a:rPr lang="uk-UA" sz="2800" b="1" i="1" dirty="0" smtClean="0">
                <a:solidFill>
                  <a:srgbClr val="FFFF00"/>
                </a:solidFill>
              </a:rPr>
              <a:t>агітбригада</a:t>
            </a:r>
            <a:br>
              <a:rPr lang="uk-UA" sz="2800" b="1" i="1" dirty="0" smtClean="0">
                <a:solidFill>
                  <a:srgbClr val="FFFF00"/>
                </a:solidFill>
              </a:rPr>
            </a:br>
            <a:r>
              <a:rPr lang="uk-UA" sz="2800" b="1" i="1" dirty="0" smtClean="0">
                <a:solidFill>
                  <a:srgbClr val="FFFF00"/>
                </a:solidFill>
              </a:rPr>
              <a:t> « Зелена хвиля» </a:t>
            </a:r>
            <a:r>
              <a:rPr lang="uk-UA" sz="2800" b="1" i="1" dirty="0" smtClean="0">
                <a:solidFill>
                  <a:srgbClr val="FFFF00"/>
                </a:solidFill>
              </a:rPr>
              <a:t>пропагує серед учнів НВК шляхи та дії зі збереження природи</a:t>
            </a:r>
            <a:endParaRPr lang="ru-RU" sz="2800" b="1" i="1" dirty="0" smtClean="0">
              <a:solidFill>
                <a:srgbClr val="FFFF00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600200" y="2209800"/>
            <a:ext cx="6019800" cy="4267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057400"/>
            <a:ext cx="8763000" cy="4572000"/>
          </a:xfrm>
        </p:spPr>
        <p:txBody>
          <a:bodyPr/>
          <a:lstStyle/>
          <a:p>
            <a:pPr eaLnBrk="1" hangingPunct="1">
              <a:defRPr/>
            </a:pPr>
            <a:endParaRPr lang="ru-RU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10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i="1" dirty="0" smtClean="0">
                <a:solidFill>
                  <a:srgbClr val="FFFF00"/>
                </a:solidFill>
              </a:rPr>
              <a:t> </a:t>
            </a:r>
            <a:r>
              <a:rPr lang="uk-UA" sz="2800" b="1" i="1" dirty="0" smtClean="0">
                <a:solidFill>
                  <a:srgbClr val="FFFF00"/>
                </a:solidFill>
              </a:rPr>
              <a:t>Акція « Чисте довкілля» проводиться два рази на рік в закладі, учні з радістю прибирають пришкільну  територію</a:t>
            </a:r>
            <a:endParaRPr lang="ru-RU" sz="2800" b="1" i="1" dirty="0" smtClean="0">
              <a:solidFill>
                <a:srgbClr val="FFFF00"/>
              </a:solidFill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08709" y="3048000"/>
            <a:ext cx="41148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953000" y="2362200"/>
            <a:ext cx="38862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057400"/>
            <a:ext cx="8763000" cy="4572000"/>
          </a:xfrm>
        </p:spPr>
        <p:txBody>
          <a:bodyPr/>
          <a:lstStyle/>
          <a:p>
            <a:pPr eaLnBrk="1" hangingPunct="1">
              <a:defRPr/>
            </a:pPr>
            <a:endParaRPr lang="ru-RU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696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uk-UA" b="1" i="1" dirty="0">
                <a:solidFill>
                  <a:srgbClr val="FFFF00"/>
                </a:solidFill>
              </a:rPr>
              <a:t>Акція « Чисте довкілля»</a:t>
            </a:r>
            <a:endParaRPr lang="ru-RU" i="1" dirty="0" smtClean="0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77091" y="2153516"/>
            <a:ext cx="4066309" cy="3312968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091545" y="2146589"/>
            <a:ext cx="3962400" cy="3352800"/>
          </a:xfrm>
          <a:prstGeom prst="ellipse">
            <a:avLst/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514600" y="3810000"/>
            <a:ext cx="3657600" cy="2831523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696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i="1" dirty="0" smtClean="0">
                <a:solidFill>
                  <a:srgbClr val="FFFF00"/>
                </a:solidFill>
              </a:rPr>
              <a:t>Облаштування </a:t>
            </a:r>
            <a:r>
              <a:rPr lang="uk-UA" sz="3600" b="1" i="1" dirty="0" err="1" smtClean="0">
                <a:solidFill>
                  <a:srgbClr val="FFFF00"/>
                </a:solidFill>
              </a:rPr>
              <a:t>пам</a:t>
            </a:r>
            <a:r>
              <a:rPr lang="en-US" sz="3600" b="1" i="1" dirty="0" smtClean="0">
                <a:solidFill>
                  <a:srgbClr val="FFFF00"/>
                </a:solidFill>
              </a:rPr>
              <a:t>’</a:t>
            </a:r>
            <a:r>
              <a:rPr lang="uk-UA" sz="3600" b="1" i="1" dirty="0" err="1" smtClean="0">
                <a:solidFill>
                  <a:srgbClr val="FFFF00"/>
                </a:solidFill>
              </a:rPr>
              <a:t>ятника</a:t>
            </a:r>
            <a:r>
              <a:rPr lang="uk-UA" sz="3600" b="1" i="1" dirty="0" smtClean="0">
                <a:solidFill>
                  <a:srgbClr val="FFFF00"/>
                </a:solidFill>
              </a:rPr>
              <a:t> є пріоритетним для учнів</a:t>
            </a:r>
            <a:endParaRPr lang="ru-RU" sz="3600" b="1" i="1" dirty="0" smtClean="0">
              <a:solidFill>
                <a:srgbClr val="FFFF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28600" y="2133600"/>
            <a:ext cx="38608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105400" y="2133600"/>
            <a:ext cx="36576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057400"/>
            <a:ext cx="8763000" cy="4572000"/>
          </a:xfrm>
        </p:spPr>
        <p:txBody>
          <a:bodyPr/>
          <a:lstStyle/>
          <a:p>
            <a:pPr eaLnBrk="1" hangingPunct="1">
              <a:defRPr/>
            </a:pPr>
            <a:endParaRPr lang="ru-RU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15350" cy="1600200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i="1" dirty="0" smtClean="0">
                <a:solidFill>
                  <a:srgbClr val="FFFF00"/>
                </a:solidFill>
              </a:rPr>
              <a:t>Акція « Допоможи птахам взимку» дає </a:t>
            </a:r>
            <a:r>
              <a:rPr lang="uk-UA" sz="2400" b="1" i="1" dirty="0">
                <a:solidFill>
                  <a:srgbClr val="FFFF00"/>
                </a:solidFill>
              </a:rPr>
              <a:t>можливість </a:t>
            </a:r>
            <a:r>
              <a:rPr lang="uk-UA" sz="2400" b="1" i="1" dirty="0" smtClean="0">
                <a:solidFill>
                  <a:srgbClr val="FFFF00"/>
                </a:solidFill>
              </a:rPr>
              <a:t>виховати в </a:t>
            </a:r>
            <a:r>
              <a:rPr lang="uk-UA" sz="2400" b="1" i="1" dirty="0">
                <a:solidFill>
                  <a:srgbClr val="FFFF00"/>
                </a:solidFill>
              </a:rPr>
              <a:t>учнів небайдужість </a:t>
            </a:r>
            <a:r>
              <a:rPr lang="uk-UA" sz="2400" b="1" i="1" dirty="0" smtClean="0">
                <a:solidFill>
                  <a:srgbClr val="FFFF00"/>
                </a:solidFill>
              </a:rPr>
              <a:t>до зимуючих птахів як в школі так і вдома</a:t>
            </a:r>
            <a:br>
              <a:rPr lang="uk-UA" sz="2400" b="1" i="1" dirty="0" smtClean="0">
                <a:solidFill>
                  <a:srgbClr val="FFFF00"/>
                </a:solidFill>
              </a:rPr>
            </a:br>
            <a:endParaRPr lang="ru-RU" sz="2400" b="1" i="1" dirty="0" smtClean="0">
              <a:solidFill>
                <a:srgbClr val="FFFF0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04800" y="3116407"/>
            <a:ext cx="2743200" cy="3360593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324600" y="3203863"/>
            <a:ext cx="24384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352800" y="2133600"/>
            <a:ext cx="2655496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696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i="1" dirty="0" smtClean="0">
                <a:solidFill>
                  <a:srgbClr val="FFFF00"/>
                </a:solidFill>
              </a:rPr>
              <a:t>У  січні 2019 року учні 1 класу спостерігали за птахом, який прилітав щодня до годівнички, роблячи міні-проект </a:t>
            </a:r>
            <a:r>
              <a:rPr lang="uk-UA" sz="2400" b="1" i="1" dirty="0" smtClean="0">
                <a:solidFill>
                  <a:srgbClr val="FFFF00"/>
                </a:solidFill>
              </a:rPr>
              <a:t/>
            </a:r>
            <a:br>
              <a:rPr lang="uk-UA" sz="2400" b="1" i="1" dirty="0" smtClean="0">
                <a:solidFill>
                  <a:srgbClr val="FFFF00"/>
                </a:solidFill>
              </a:rPr>
            </a:br>
            <a:r>
              <a:rPr lang="uk-UA" sz="2400" b="1" i="1" dirty="0" smtClean="0">
                <a:solidFill>
                  <a:srgbClr val="FFFF00"/>
                </a:solidFill>
              </a:rPr>
              <a:t>« </a:t>
            </a:r>
            <a:r>
              <a:rPr lang="uk-UA" sz="2400" b="1" i="1" dirty="0" smtClean="0">
                <a:solidFill>
                  <a:srgbClr val="FFFF00"/>
                </a:solidFill>
              </a:rPr>
              <a:t>Я вмію дбати про інших»</a:t>
            </a:r>
            <a:endParaRPr lang="ru-RU" sz="2400" b="1" i="1" dirty="0" smtClean="0">
              <a:solidFill>
                <a:srgbClr val="FFFF00"/>
              </a:solidFill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09355"/>
            <a:ext cx="3048000" cy="4152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071255"/>
            <a:ext cx="2864984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51</TotalTime>
  <Words>251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Океан</vt:lpstr>
      <vt:lpstr>Презентация PowerPoint</vt:lpstr>
      <vt:lpstr>Назва органу учнівського  самоврядування навчального закладу-Міністерство  освіти Дацьківського НВК</vt:lpstr>
      <vt:lpstr>Все на землі, все треба берегти –і птаха, і звіра, і оту травину. Не чванься тим, що цар природи ти, бо, врешті, ти – лише його частина.</vt:lpstr>
      <vt:lpstr>Екологічна агітбригада  « Зелена хвиля» пропагує серед учнів НВК шляхи та дії зі збереження природи</vt:lpstr>
      <vt:lpstr> Акція « Чисте довкілля» проводиться два рази на рік в закладі, учні з радістю прибирають пришкільну  територію</vt:lpstr>
      <vt:lpstr>Акція « Чисте довкілля»</vt:lpstr>
      <vt:lpstr>Облаштування пам’ятника є пріоритетним для учнів</vt:lpstr>
      <vt:lpstr>Акція « Допоможи птахам взимку» дає можливість виховати в учнів небайдужість до зимуючих птахів як в школі так і вдома </vt:lpstr>
      <vt:lpstr>У  січні 2019 року учні 1 класу спостерігали за птахом, який прилітав щодня до годівнички, роблячи міні-проект  « Я вмію дбати про інших»</vt:lpstr>
      <vt:lpstr>Кокурс на кращу годівничку та смаколики для птахів у 2019 р. переможці-  Дядченко Юлія та Дінов Артем</vt:lpstr>
      <vt:lpstr> Свято  зимуючих птахів проводимо щорічно в цікавій інтерактивній формі, задля розширення знань учнів про природу </vt:lpstr>
      <vt:lpstr>В рамках екологічного місячника учні  6 класу  вирішили розповісти про захист тварин через казку  « Рукавичка» на новий лад для дошкільнят та учнів 1-2 класів</vt:lpstr>
      <vt:lpstr>В закладі є традиція-залишити по собі пам’ять, тому щороку ми висаджуємо деревця, за якими доглядають учні</vt:lpstr>
      <vt:lpstr>Акція  “Первоцвіти” вчить  учнів  природою милуватися, а не нищити її </vt:lpstr>
      <vt:lpstr>Третій рік команда старшокласників  « Фантастична п’ятірка» приймає  участь в  екологічних проектах від МХП « Урожай»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Светик</dc:creator>
  <cp:lastModifiedBy>чч</cp:lastModifiedBy>
  <cp:revision>72</cp:revision>
  <cp:lastPrinted>1601-01-01T00:00:00Z</cp:lastPrinted>
  <dcterms:created xsi:type="dcterms:W3CDTF">2011-01-19T14:19:30Z</dcterms:created>
  <dcterms:modified xsi:type="dcterms:W3CDTF">2019-09-15T06:00:40Z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